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62" autoAdjust="0"/>
  </p:normalViewPr>
  <p:slideViewPr>
    <p:cSldViewPr>
      <p:cViewPr varScale="1">
        <p:scale>
          <a:sx n="66" d="100"/>
          <a:sy n="66" d="100"/>
        </p:scale>
        <p:origin x="-142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8C95E2D-934B-4432-BC66-DAECE6C2369C}" type="datetimeFigureOut">
              <a:rPr lang="ar-IQ" smtClean="0"/>
              <a:t>02/04/1440</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E4FF2CD-0216-44DD-A962-4DDC798E16CD}"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C95E2D-934B-4432-BC66-DAECE6C2369C}"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E4FF2CD-0216-44DD-A962-4DDC798E16C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C95E2D-934B-4432-BC66-DAECE6C2369C}"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E4FF2CD-0216-44DD-A962-4DDC798E16C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C95E2D-934B-4432-BC66-DAECE6C2369C}"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E4FF2CD-0216-44DD-A962-4DDC798E16C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C95E2D-934B-4432-BC66-DAECE6C2369C}"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E4FF2CD-0216-44DD-A962-4DDC798E16CD}"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8C95E2D-934B-4432-BC66-DAECE6C2369C}"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E4FF2CD-0216-44DD-A962-4DDC798E16CD}"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C95E2D-934B-4432-BC66-DAECE6C2369C}" type="datetimeFigureOut">
              <a:rPr lang="ar-IQ" smtClean="0"/>
              <a:t>02/04/1440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E4FF2CD-0216-44DD-A962-4DDC798E16C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C95E2D-934B-4432-BC66-DAECE6C2369C}" type="datetimeFigureOut">
              <a:rPr lang="ar-IQ" smtClean="0"/>
              <a:t>02/04/1440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E4FF2CD-0216-44DD-A962-4DDC798E16C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C95E2D-934B-4432-BC66-DAECE6C2369C}" type="datetimeFigureOut">
              <a:rPr lang="ar-IQ" smtClean="0"/>
              <a:t>02/04/1440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E4FF2CD-0216-44DD-A962-4DDC798E16C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8C95E2D-934B-4432-BC66-DAECE6C2369C}" type="datetimeFigureOut">
              <a:rPr lang="ar-IQ" smtClean="0"/>
              <a:t>02/04/1440</a:t>
            </a:fld>
            <a:endParaRPr lang="ar-IQ"/>
          </a:p>
        </p:txBody>
      </p:sp>
      <p:sp>
        <p:nvSpPr>
          <p:cNvPr id="7" name="Slide Number Placeholder 6"/>
          <p:cNvSpPr>
            <a:spLocks noGrp="1"/>
          </p:cNvSpPr>
          <p:nvPr>
            <p:ph type="sldNum" sz="quarter" idx="12"/>
          </p:nvPr>
        </p:nvSpPr>
        <p:spPr/>
        <p:txBody>
          <a:bodyPr/>
          <a:lstStyle/>
          <a:p>
            <a:fld id="{EE4FF2CD-0216-44DD-A962-4DDC798E16CD}"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C95E2D-934B-4432-BC66-DAECE6C2369C}" type="datetimeFigureOut">
              <a:rPr lang="ar-IQ" smtClean="0"/>
              <a:t>02/04/1440</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EE4FF2CD-0216-44DD-A962-4DDC798E16CD}"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8C95E2D-934B-4432-BC66-DAECE6C2369C}" type="datetimeFigureOut">
              <a:rPr lang="ar-IQ" smtClean="0"/>
              <a:t>02/04/1440</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E4FF2CD-0216-44DD-A962-4DDC798E16CD}"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6632"/>
            <a:ext cx="8705056" cy="648072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oAutofit/>
          </a:bodyPr>
          <a:lstStyle/>
          <a:p>
            <a:pPr algn="just">
              <a:lnSpc>
                <a:spcPct val="115000"/>
              </a:lnSpc>
            </a:pPr>
            <a:r>
              <a:rPr lang="ar-SA"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a typeface="Times New Roman"/>
                <a:cs typeface="Simplified Arabic"/>
              </a:rPr>
              <a:t>حركات القدمين ( التوقف </a:t>
            </a:r>
            <a:r>
              <a:rPr lang="ar-SA"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a typeface="Times New Roman"/>
                <a:cs typeface="Simplified Arabic"/>
              </a:rPr>
              <a:t>والإرتكاز</a:t>
            </a:r>
            <a:r>
              <a:rPr lang="ar-SA"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a typeface="Times New Roman"/>
                <a:cs typeface="Simplified Arabic"/>
              </a:rPr>
              <a:t>):</a:t>
            </a:r>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a typeface="Calibri"/>
              <a:cs typeface="Arial"/>
            </a:endParaRPr>
          </a:p>
          <a:p>
            <a:pPr algn="just">
              <a:lnSpc>
                <a:spcPct val="115000"/>
              </a:lnSpc>
            </a:pPr>
            <a:r>
              <a:rPr lang="ar-SA" sz="2800" dirty="0">
                <a:solidFill>
                  <a:schemeClr val="tx1"/>
                </a:solidFill>
                <a:ea typeface="Times New Roman"/>
                <a:cs typeface="Simplified Arabic"/>
              </a:rPr>
              <a:t>تعتبر حركات القدمين والارتكاز من المهارات الاساسية الفعّالة في لعبة كرة السلة والتي تستخدم في المهام الهجومية والدفاعية، فهي تساعد اللاعب على الثبات الجيد لأجل الانطلاق والمناورة والخداع وتظهر هذه الحركات بعد الركض أو القفز إذ يحتفظ اللاعب بقدم ثابتة ملامسة للأرض والاخرى حرة تتحرك بعدة اتجاهات لغرض المناورة والارتكاز للتخلص أو لتجاوز المنافس، ولذلك تعمل على تجنب اللاعب مخالفات اللعبة كالمشي أو الفشل في التوقف القانوني، وتتطلب لعبة كرة السلة مقدرة فائقة على التحول السريع من الدفاع إلى</a:t>
            </a:r>
            <a:r>
              <a:rPr lang="ar-SA" sz="2800" b="1" dirty="0">
                <a:solidFill>
                  <a:schemeClr val="tx1"/>
                </a:solidFill>
                <a:ea typeface="Times New Roman"/>
                <a:cs typeface="Simplified Arabic"/>
              </a:rPr>
              <a:t> </a:t>
            </a:r>
            <a:r>
              <a:rPr lang="ar-SA" sz="2800" dirty="0">
                <a:solidFill>
                  <a:schemeClr val="tx1"/>
                </a:solidFill>
                <a:ea typeface="Times New Roman"/>
                <a:cs typeface="Simplified Arabic"/>
              </a:rPr>
              <a:t>الهجوم ومن الهجوم إلى الدفاع مما يجعل مهارة التوقف واحدة من أهم المهارات الأساسية الدفاعية الهجومية، ولاعب كرة السلة الجيد هو الذي يعرف كيف يستخدم قدميه أحسن استخدام فيعرف كيف يجري فجأة وبسرعة وكيف يخدع المنافس دون إبطاء تدريجي في سرعته وهو يعرف كيف يرتكز على أي قدم ويستطيع تغيير اتجاهه وسرعته عند الحاجة.</a:t>
            </a:r>
            <a:r>
              <a:rPr lang="ar-SA" sz="2800" b="1" dirty="0">
                <a:solidFill>
                  <a:schemeClr val="tx1"/>
                </a:solidFill>
                <a:ea typeface="Times New Roman"/>
                <a:cs typeface="Simplified Arabic"/>
              </a:rPr>
              <a:t> </a:t>
            </a:r>
            <a:endParaRPr lang="en-US" sz="2800" dirty="0">
              <a:solidFill>
                <a:schemeClr val="tx1"/>
              </a:solidFill>
              <a:ea typeface="Calibri"/>
              <a:cs typeface="Arial"/>
            </a:endParaRPr>
          </a:p>
          <a:p>
            <a:endParaRPr lang="ar-IQ" sz="2800" dirty="0">
              <a:solidFill>
                <a:schemeClr val="tx1"/>
              </a:solidFill>
            </a:endParaRPr>
          </a:p>
        </p:txBody>
      </p:sp>
    </p:spTree>
    <p:extLst>
      <p:ext uri="{BB962C8B-B14F-4D97-AF65-F5344CB8AC3E}">
        <p14:creationId xmlns:p14="http://schemas.microsoft.com/office/powerpoint/2010/main" val="4003477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712968" cy="7312771"/>
          </a:xfrm>
          <a:prstGeom prst="rect">
            <a:avLst/>
          </a:prstGeom>
          <a:solidFill>
            <a:schemeClr val="accent3">
              <a:lumMod val="20000"/>
              <a:lumOff val="80000"/>
            </a:schemeClr>
          </a:solidFill>
          <a:effectLst>
            <a:glow rad="228600">
              <a:schemeClr val="accent3">
                <a:satMod val="175000"/>
                <a:alpha val="40000"/>
              </a:schemeClr>
            </a:glow>
          </a:effectLst>
        </p:spPr>
        <p:txBody>
          <a:bodyPr wrap="square">
            <a:spAutoFit/>
          </a:bodyPr>
          <a:lstStyle/>
          <a:p>
            <a:pPr marL="342900" lvl="0" indent="-342900">
              <a:lnSpc>
                <a:spcPct val="115000"/>
              </a:lnSpc>
              <a:buFont typeface="Wingdings"/>
              <a:buChar char=""/>
            </a:pPr>
            <a:r>
              <a:rPr lang="ar-SA" sz="2800" b="1" dirty="0">
                <a:solidFill>
                  <a:srgbClr val="FF0000"/>
                </a:solidFill>
                <a:ea typeface="Times New Roman"/>
                <a:cs typeface="Simplified Arabic"/>
              </a:rPr>
              <a:t>حالات التوقف والارتكاز :</a:t>
            </a:r>
            <a:endParaRPr lang="en-US" sz="2800" dirty="0">
              <a:solidFill>
                <a:srgbClr val="FF0000"/>
              </a:solidFill>
              <a:ea typeface="Calibri"/>
              <a:cs typeface="Arial"/>
            </a:endParaRPr>
          </a:p>
          <a:p>
            <a:pPr algn="justLow">
              <a:lnSpc>
                <a:spcPct val="115000"/>
              </a:lnSpc>
            </a:pPr>
            <a:r>
              <a:rPr lang="ar-SA" sz="2800" b="1" dirty="0">
                <a:ea typeface="Times New Roman"/>
                <a:cs typeface="Simplified Arabic"/>
              </a:rPr>
              <a:t>1-</a:t>
            </a:r>
            <a:r>
              <a:rPr lang="ar-SA" sz="2800" dirty="0">
                <a:ea typeface="Times New Roman"/>
                <a:cs typeface="Simplified Arabic"/>
              </a:rPr>
              <a:t> </a:t>
            </a:r>
            <a:r>
              <a:rPr lang="ar-SA" sz="3600" dirty="0">
                <a:ea typeface="Times New Roman"/>
                <a:cs typeface="Simplified Arabic"/>
              </a:rPr>
              <a:t>بعد الانتهاء من الطبطبة. </a:t>
            </a:r>
            <a:endParaRPr lang="en-US" sz="3600" dirty="0">
              <a:ea typeface="Calibri"/>
              <a:cs typeface="Arial"/>
            </a:endParaRPr>
          </a:p>
          <a:p>
            <a:pPr algn="justLow">
              <a:lnSpc>
                <a:spcPct val="115000"/>
              </a:lnSpc>
            </a:pPr>
            <a:r>
              <a:rPr lang="ar-SA" sz="3600" b="1" dirty="0">
                <a:ea typeface="Times New Roman"/>
                <a:cs typeface="Simplified Arabic"/>
              </a:rPr>
              <a:t>2-</a:t>
            </a:r>
            <a:r>
              <a:rPr lang="ar-SA" sz="3600" dirty="0">
                <a:ea typeface="Times New Roman"/>
                <a:cs typeface="Simplified Arabic"/>
              </a:rPr>
              <a:t> بعد استلام الكرة من الهدف أو مناولة زميل. </a:t>
            </a:r>
            <a:endParaRPr lang="en-US" sz="3600" dirty="0">
              <a:ea typeface="Calibri"/>
              <a:cs typeface="Arial"/>
            </a:endParaRPr>
          </a:p>
          <a:p>
            <a:pPr>
              <a:lnSpc>
                <a:spcPct val="115000"/>
              </a:lnSpc>
            </a:pPr>
            <a:r>
              <a:rPr lang="ar-SA" sz="3600" b="1" dirty="0">
                <a:ea typeface="Times New Roman"/>
                <a:cs typeface="Simplified Arabic"/>
              </a:rPr>
              <a:t>3-</a:t>
            </a:r>
            <a:r>
              <a:rPr lang="ar-SA" sz="3600" dirty="0">
                <a:ea typeface="Times New Roman"/>
                <a:cs typeface="Simplified Arabic"/>
              </a:rPr>
              <a:t> لأجل أخذ وضع جيد قبل مناولة الكرة أو الطبطبة أو التهديف.</a:t>
            </a:r>
            <a:endParaRPr lang="en-US" sz="3600" dirty="0">
              <a:ea typeface="Calibri"/>
              <a:cs typeface="Arial"/>
            </a:endParaRPr>
          </a:p>
          <a:p>
            <a:pPr marL="342900" lvl="0" indent="-342900" algn="justLow">
              <a:lnSpc>
                <a:spcPct val="115000"/>
              </a:lnSpc>
              <a:buFont typeface="Wingdings"/>
              <a:buChar char=""/>
            </a:pPr>
            <a:r>
              <a:rPr lang="ar-SA" sz="3600" b="1" dirty="0">
                <a:ea typeface="Times New Roman"/>
                <a:cs typeface="Simplified Arabic"/>
              </a:rPr>
              <a:t>فوائد التوقف والارتكاز : </a:t>
            </a:r>
            <a:endParaRPr lang="en-US" sz="3600" dirty="0">
              <a:ea typeface="Calibri"/>
              <a:cs typeface="Arial"/>
            </a:endParaRPr>
          </a:p>
          <a:p>
            <a:pPr algn="justLow">
              <a:lnSpc>
                <a:spcPct val="115000"/>
              </a:lnSpc>
            </a:pPr>
            <a:r>
              <a:rPr lang="ar-SA" sz="3600" b="1" dirty="0">
                <a:ea typeface="Times New Roman"/>
                <a:cs typeface="Simplified Arabic"/>
              </a:rPr>
              <a:t>1- </a:t>
            </a:r>
            <a:r>
              <a:rPr lang="ar-SA" sz="3600" dirty="0">
                <a:ea typeface="Times New Roman"/>
                <a:cs typeface="Simplified Arabic"/>
              </a:rPr>
              <a:t>سرعة التخلص من مراقبة المنافس. </a:t>
            </a:r>
            <a:endParaRPr lang="en-US" sz="3600" dirty="0">
              <a:ea typeface="Calibri"/>
              <a:cs typeface="Arial"/>
            </a:endParaRPr>
          </a:p>
          <a:p>
            <a:pPr algn="justLow">
              <a:lnSpc>
                <a:spcPct val="115000"/>
              </a:lnSpc>
            </a:pPr>
            <a:r>
              <a:rPr lang="ar-SA" sz="3600" b="1" dirty="0">
                <a:ea typeface="Times New Roman"/>
                <a:cs typeface="Simplified Arabic"/>
              </a:rPr>
              <a:t>2- </a:t>
            </a:r>
            <a:r>
              <a:rPr lang="ar-SA" sz="3600" dirty="0">
                <a:ea typeface="Times New Roman"/>
                <a:cs typeface="Simplified Arabic"/>
              </a:rPr>
              <a:t>لتغير مجرى أو اتجاه اللعب. </a:t>
            </a:r>
            <a:endParaRPr lang="en-US" sz="3600" dirty="0">
              <a:ea typeface="Calibri"/>
              <a:cs typeface="Arial"/>
            </a:endParaRPr>
          </a:p>
          <a:p>
            <a:pPr algn="justLow">
              <a:lnSpc>
                <a:spcPct val="115000"/>
              </a:lnSpc>
            </a:pPr>
            <a:r>
              <a:rPr lang="ar-SA" sz="3600" b="1" dirty="0">
                <a:ea typeface="Times New Roman"/>
                <a:cs typeface="Simplified Arabic"/>
              </a:rPr>
              <a:t>3-</a:t>
            </a:r>
            <a:r>
              <a:rPr lang="ar-SA" sz="3600" dirty="0">
                <a:ea typeface="Times New Roman"/>
                <a:cs typeface="Simplified Arabic"/>
              </a:rPr>
              <a:t> لحماية الكرة من المنافس.</a:t>
            </a:r>
            <a:endParaRPr lang="en-US" sz="3600" dirty="0">
              <a:ea typeface="Calibri"/>
              <a:cs typeface="Arial"/>
            </a:endParaRPr>
          </a:p>
          <a:p>
            <a:pPr algn="justLow">
              <a:lnSpc>
                <a:spcPct val="115000"/>
              </a:lnSpc>
            </a:pPr>
            <a:r>
              <a:rPr lang="ar-SA" sz="3600" dirty="0">
                <a:ea typeface="Times New Roman"/>
                <a:cs typeface="Simplified Arabic"/>
              </a:rPr>
              <a:t>4- لتطبيق بعض الخطط الهجومية</a:t>
            </a:r>
            <a:r>
              <a:rPr lang="ar-SA" sz="3600" dirty="0" smtClean="0">
                <a:ea typeface="Times New Roman"/>
                <a:cs typeface="Simplified Arabic"/>
              </a:rPr>
              <a:t>.</a:t>
            </a:r>
          </a:p>
          <a:p>
            <a:pPr algn="justLow">
              <a:lnSpc>
                <a:spcPct val="115000"/>
              </a:lnSpc>
            </a:pPr>
            <a:endParaRPr lang="ar-SA" sz="2800" dirty="0" smtClean="0">
              <a:ea typeface="Calibri"/>
              <a:cs typeface="Simplified Arabic"/>
            </a:endParaRPr>
          </a:p>
          <a:p>
            <a:pPr algn="justLow">
              <a:lnSpc>
                <a:spcPct val="115000"/>
              </a:lnSpc>
            </a:pPr>
            <a:endParaRPr lang="en-US" sz="2800" dirty="0">
              <a:ea typeface="Calibri"/>
              <a:cs typeface="Arial"/>
            </a:endParaRPr>
          </a:p>
        </p:txBody>
      </p:sp>
    </p:spTree>
    <p:extLst>
      <p:ext uri="{BB962C8B-B14F-4D97-AF65-F5344CB8AC3E}">
        <p14:creationId xmlns:p14="http://schemas.microsoft.com/office/powerpoint/2010/main" val="1494324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712968" cy="7525137"/>
          </a:xfrm>
          <a:prstGeom prst="rect">
            <a:avLst/>
          </a:prstGeom>
          <a:effectLst>
            <a:innerShdw blurRad="63500" dist="50800" dir="8100000">
              <a:prstClr val="black">
                <a:alpha val="50000"/>
              </a:prstClr>
            </a:innerShdw>
          </a:effectLst>
        </p:spPr>
        <p:style>
          <a:lnRef idx="1">
            <a:schemeClr val="accent5"/>
          </a:lnRef>
          <a:fillRef idx="2">
            <a:schemeClr val="accent5"/>
          </a:fillRef>
          <a:effectRef idx="1">
            <a:schemeClr val="accent5"/>
          </a:effectRef>
          <a:fontRef idx="minor">
            <a:schemeClr val="dk1"/>
          </a:fontRef>
        </p:style>
        <p:txBody>
          <a:bodyPr wrap="square">
            <a:spAutoFit/>
          </a:bodyPr>
          <a:lstStyle/>
          <a:p>
            <a:pPr marL="342900" lvl="0" indent="-342900">
              <a:lnSpc>
                <a:spcPct val="115000"/>
              </a:lnSpc>
              <a:buFont typeface="Wingdings"/>
              <a:buChar char=""/>
            </a:pPr>
            <a:r>
              <a:rPr lang="ar-SA" sz="2800" b="1" dirty="0">
                <a:solidFill>
                  <a:srgbClr val="FF0000"/>
                </a:solidFill>
                <a:ea typeface="Times New Roman"/>
                <a:cs typeface="Simplified Arabic"/>
              </a:rPr>
              <a:t>التوقف</a:t>
            </a:r>
            <a:endParaRPr lang="en-US" sz="2800" dirty="0">
              <a:solidFill>
                <a:srgbClr val="FF0000"/>
              </a:solidFill>
              <a:ea typeface="Calibri"/>
              <a:cs typeface="Arial"/>
            </a:endParaRPr>
          </a:p>
          <a:p>
            <a:pPr algn="just">
              <a:lnSpc>
                <a:spcPct val="115000"/>
              </a:lnSpc>
            </a:pPr>
            <a:r>
              <a:rPr lang="ar-SA" sz="2400" b="1" dirty="0">
                <a:solidFill>
                  <a:schemeClr val="tx1"/>
                </a:solidFill>
                <a:ea typeface="Times New Roman"/>
                <a:cs typeface="Simplified Arabic"/>
              </a:rPr>
              <a:t>إنَّ توقف اللاعب بشكل فني وقانوني سليم يسهل عليه عملية الانطلاق لأداء حركات أو مهارات هجومية أخرى وبزمن وجهد قياسيين، ويأتي التوقف بعد استلام الكرة من مناول أو من الهدف أو بعد الانتهاء من الطبطبة إذ تبقى إحدى القدمين ملامسة للأرض وتسمى(قدم الإرتكاز) والقدم الأخرى تبقى حرة الحركة لمختلف الاتجاهات وتسمى(خطوة الإرتكاز</a:t>
            </a:r>
            <a:r>
              <a:rPr lang="ar-SA" sz="2400" b="1" dirty="0" smtClean="0">
                <a:solidFill>
                  <a:schemeClr val="tx1"/>
                </a:solidFill>
                <a:ea typeface="Times New Roman"/>
                <a:cs typeface="Simplified Arabic"/>
              </a:rPr>
              <a:t>).</a:t>
            </a:r>
          </a:p>
          <a:p>
            <a:pPr>
              <a:lnSpc>
                <a:spcPct val="115000"/>
              </a:lnSpc>
            </a:pPr>
            <a:r>
              <a:rPr lang="ar-SA" sz="2400" b="1" dirty="0">
                <a:solidFill>
                  <a:srgbClr val="FF0000"/>
                </a:solidFill>
                <a:ea typeface="Times New Roman"/>
                <a:cs typeface="Simplified Arabic"/>
              </a:rPr>
              <a:t>وهناك طريقتان للتوقف:</a:t>
            </a:r>
            <a:endParaRPr lang="en-US" sz="2400" dirty="0">
              <a:solidFill>
                <a:srgbClr val="FF0000"/>
              </a:solidFill>
              <a:ea typeface="Calibri"/>
              <a:cs typeface="Arial"/>
            </a:endParaRPr>
          </a:p>
          <a:p>
            <a:pPr algn="just">
              <a:lnSpc>
                <a:spcPct val="115000"/>
              </a:lnSpc>
            </a:pPr>
            <a:r>
              <a:rPr lang="ar-SA" sz="2400" b="1" dirty="0">
                <a:solidFill>
                  <a:srgbClr val="FF0000"/>
                </a:solidFill>
                <a:ea typeface="Times New Roman"/>
                <a:cs typeface="Simplified Arabic"/>
              </a:rPr>
              <a:t>الاولى : التوقف بخطوتين </a:t>
            </a:r>
            <a:r>
              <a:rPr lang="en-US" sz="2400" b="1" dirty="0" smtClean="0">
                <a:solidFill>
                  <a:srgbClr val="FF0000"/>
                </a:solidFill>
                <a:effectLst/>
                <a:latin typeface="Simplified Arabic"/>
                <a:ea typeface="Times New Roman"/>
                <a:cs typeface="Arial"/>
              </a:rPr>
              <a:t>stride stop</a:t>
            </a:r>
            <a:r>
              <a:rPr lang="ar-SA" sz="2400" b="1" dirty="0">
                <a:solidFill>
                  <a:srgbClr val="FF0000"/>
                </a:solidFill>
                <a:ea typeface="Times New Roman"/>
                <a:cs typeface="Simplified Arabic"/>
              </a:rPr>
              <a:t> : </a:t>
            </a:r>
            <a:r>
              <a:rPr lang="ar-SA" sz="2400" b="1" dirty="0">
                <a:ea typeface="Times New Roman"/>
                <a:cs typeface="Simplified Arabic"/>
              </a:rPr>
              <a:t>وهو توقف يتم في خطوتين إذ يتم الهبوط على إحدى القدمين ثم يعقبها فوراً الهبوط على القدم الأخرى وإحدى القدمين أمام ال</a:t>
            </a:r>
            <a:r>
              <a:rPr lang="ar-IQ" sz="2400" b="1" dirty="0">
                <a:ea typeface="Times New Roman"/>
                <a:cs typeface="Simplified Arabic"/>
              </a:rPr>
              <a:t>أ</a:t>
            </a:r>
            <a:r>
              <a:rPr lang="ar-SA" sz="2400" b="1" dirty="0">
                <a:ea typeface="Times New Roman"/>
                <a:cs typeface="Simplified Arabic"/>
              </a:rPr>
              <a:t>خرى ويكون ذلك بإنهاء الجري في عدتين أي تلمس القدم الاولى الارض وبعد ذلك تلمس الأرض القدم الاخرى وفي هذه الحالة تكون القدم التي تمس الأرض أولاً هي قدم أو رجل الإرتكاز، ويسمى التوقف بعدتين.</a:t>
            </a:r>
            <a:endParaRPr lang="en-US" sz="2400" b="1" dirty="0">
              <a:ea typeface="Calibri"/>
              <a:cs typeface="Arial"/>
            </a:endParaRPr>
          </a:p>
          <a:p>
            <a:pPr algn="just">
              <a:lnSpc>
                <a:spcPct val="115000"/>
              </a:lnSpc>
            </a:pPr>
            <a:r>
              <a:rPr lang="ar-SA" sz="2400" b="1" dirty="0">
                <a:solidFill>
                  <a:srgbClr val="FF0000"/>
                </a:solidFill>
                <a:ea typeface="Times New Roman"/>
                <a:cs typeface="Simplified Arabic"/>
              </a:rPr>
              <a:t>الثانية : التوقف بالقفز </a:t>
            </a:r>
            <a:r>
              <a:rPr lang="en-US" sz="2400" b="1" dirty="0" smtClean="0">
                <a:solidFill>
                  <a:srgbClr val="FF0000"/>
                </a:solidFill>
                <a:effectLst/>
                <a:latin typeface="Simplified Arabic"/>
                <a:ea typeface="Times New Roman"/>
                <a:cs typeface="Arial"/>
              </a:rPr>
              <a:t>jump stop </a:t>
            </a:r>
            <a:r>
              <a:rPr lang="ar-SA" sz="2400" b="1" dirty="0">
                <a:solidFill>
                  <a:srgbClr val="FF0000"/>
                </a:solidFill>
                <a:latin typeface="Simplified Arabic"/>
                <a:ea typeface="Times New Roman"/>
              </a:rPr>
              <a:t>: </a:t>
            </a:r>
            <a:r>
              <a:rPr lang="ar-SA" sz="2400" b="1" dirty="0">
                <a:latin typeface="Simplified Arabic"/>
                <a:ea typeface="Times New Roman"/>
              </a:rPr>
              <a:t>فإنَّ اللاعب يقوم بالقفز الخفيف مستخدماً قدماً واحدة والهبوط بالقدمين معاً بحيث</a:t>
            </a:r>
            <a:r>
              <a:rPr lang="ar-SA" sz="2400" b="1" dirty="0">
                <a:ea typeface="Times New Roman"/>
                <a:cs typeface="Simplified Arabic"/>
              </a:rPr>
              <a:t> تلامسان الأرض في وقت واحد وفي هذه الحالة يستطيع اللاعب أن يختار أي من القدمين رجل الارتكاز ويتيح </a:t>
            </a:r>
            <a:r>
              <a:rPr lang="ar-IQ" sz="2400" b="1" dirty="0">
                <a:ea typeface="Times New Roman"/>
                <a:cs typeface="Simplified Arabic"/>
              </a:rPr>
              <a:t>له </a:t>
            </a:r>
            <a:r>
              <a:rPr lang="ar-SA" sz="2400" b="1" dirty="0">
                <a:ea typeface="Times New Roman"/>
                <a:cs typeface="Simplified Arabic"/>
              </a:rPr>
              <a:t>حرية أكبر للحركة. </a:t>
            </a:r>
            <a:endParaRPr lang="en-US" sz="2400" b="1" dirty="0">
              <a:ea typeface="Calibri"/>
              <a:cs typeface="Arial"/>
            </a:endParaRPr>
          </a:p>
          <a:p>
            <a:pPr algn="just">
              <a:lnSpc>
                <a:spcPct val="115000"/>
              </a:lnSpc>
            </a:pPr>
            <a:endParaRPr lang="en-US" sz="2800" dirty="0">
              <a:solidFill>
                <a:schemeClr val="tx1"/>
              </a:solidFill>
              <a:ea typeface="Calibri"/>
              <a:cs typeface="Arial"/>
            </a:endParaRPr>
          </a:p>
          <a:p>
            <a:pPr algn="just">
              <a:lnSpc>
                <a:spcPct val="115000"/>
              </a:lnSpc>
            </a:pPr>
            <a:r>
              <a:rPr lang="ar-SA" sz="2800" dirty="0">
                <a:solidFill>
                  <a:schemeClr val="tx1"/>
                </a:solidFill>
                <a:ea typeface="Times New Roman"/>
                <a:cs typeface="Simplified Arabic"/>
              </a:rPr>
              <a:t> </a:t>
            </a:r>
            <a:endParaRPr lang="en-US" sz="2800" dirty="0">
              <a:solidFill>
                <a:schemeClr val="tx1"/>
              </a:solidFill>
              <a:ea typeface="Calibri"/>
              <a:cs typeface="Arial"/>
            </a:endParaRPr>
          </a:p>
        </p:txBody>
      </p:sp>
    </p:spTree>
    <p:extLst>
      <p:ext uri="{BB962C8B-B14F-4D97-AF65-F5344CB8AC3E}">
        <p14:creationId xmlns:p14="http://schemas.microsoft.com/office/powerpoint/2010/main" val="1223157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332656"/>
            <a:ext cx="3744416" cy="2592288"/>
          </a:xfrm>
          <a:prstGeom prst="rect">
            <a:avLst/>
          </a:prstGeom>
          <a:noFill/>
          <a:ln w="9525">
            <a:solidFill>
              <a:srgbClr val="000000"/>
            </a:solidFill>
            <a:miter lim="800000"/>
            <a:headEnd/>
            <a:tailEnd/>
          </a:ln>
        </p:spPr>
      </p:pic>
      <p:pic>
        <p:nvPicPr>
          <p:cNvPr id="3"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3131840" y="3645024"/>
            <a:ext cx="3744416" cy="2304256"/>
          </a:xfrm>
          <a:prstGeom prst="rect">
            <a:avLst/>
          </a:prstGeom>
          <a:noFill/>
          <a:ln w="9525">
            <a:solidFill>
              <a:srgbClr val="000000"/>
            </a:solidFill>
            <a:miter lim="800000"/>
            <a:headEnd/>
            <a:tailEnd/>
          </a:ln>
        </p:spPr>
      </p:pic>
      <p:sp>
        <p:nvSpPr>
          <p:cNvPr id="5" name="Rectangle 4"/>
          <p:cNvSpPr/>
          <p:nvPr/>
        </p:nvSpPr>
        <p:spPr>
          <a:xfrm>
            <a:off x="7020272" y="1230217"/>
            <a:ext cx="1603323" cy="461665"/>
          </a:xfrm>
          <a:prstGeom prst="rect">
            <a:avLst/>
          </a:prstGeom>
        </p:spPr>
        <p:txBody>
          <a:bodyPr wrap="none">
            <a:spAutoFit/>
          </a:bodyPr>
          <a:lstStyle/>
          <a:p>
            <a:pPr lvl="0"/>
            <a:r>
              <a:rPr lang="ar-SA" sz="2400" b="1" dirty="0">
                <a:solidFill>
                  <a:prstClr val="black"/>
                </a:solidFill>
                <a:ea typeface="Times New Roman"/>
                <a:cs typeface="Simplified Arabic"/>
              </a:rPr>
              <a:t>التوقف بعدتين</a:t>
            </a:r>
            <a:endParaRPr lang="ar-IQ" sz="2400" b="1" dirty="0">
              <a:solidFill>
                <a:prstClr val="black"/>
              </a:solidFill>
            </a:endParaRPr>
          </a:p>
        </p:txBody>
      </p:sp>
      <p:sp>
        <p:nvSpPr>
          <p:cNvPr id="6" name="Rectangle 5"/>
          <p:cNvSpPr/>
          <p:nvPr/>
        </p:nvSpPr>
        <p:spPr>
          <a:xfrm>
            <a:off x="6862035" y="4612486"/>
            <a:ext cx="2008883" cy="461665"/>
          </a:xfrm>
          <a:prstGeom prst="rect">
            <a:avLst/>
          </a:prstGeom>
        </p:spPr>
        <p:txBody>
          <a:bodyPr wrap="none">
            <a:spAutoFit/>
          </a:bodyPr>
          <a:lstStyle/>
          <a:p>
            <a:r>
              <a:rPr lang="ar-SA" sz="2400" b="1" dirty="0" smtClean="0">
                <a:effectLst/>
                <a:ea typeface="Times New Roman"/>
                <a:cs typeface="Simplified Arabic"/>
              </a:rPr>
              <a:t>التوقف بعدة واحدة</a:t>
            </a:r>
            <a:endParaRPr lang="ar-IQ" sz="2400" b="1" dirty="0"/>
          </a:p>
        </p:txBody>
      </p:sp>
    </p:spTree>
    <p:extLst>
      <p:ext uri="{BB962C8B-B14F-4D97-AF65-F5344CB8AC3E}">
        <p14:creationId xmlns:p14="http://schemas.microsoft.com/office/powerpoint/2010/main" val="3282859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784976" cy="6438366"/>
          </a:xfrm>
          <a:prstGeom prst="rect">
            <a:avLst/>
          </a:prstGeom>
          <a:solidFill>
            <a:srgbClr val="FFFF9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just">
              <a:lnSpc>
                <a:spcPct val="115000"/>
              </a:lnSpc>
            </a:pPr>
            <a:r>
              <a:rPr lang="ar-SA" sz="2400" b="1" dirty="0">
                <a:solidFill>
                  <a:srgbClr val="FF0000"/>
                </a:solidFill>
                <a:ea typeface="Times New Roman"/>
                <a:cs typeface="Simplified Arabic"/>
              </a:rPr>
              <a:t>معنى الارتكاز</a:t>
            </a:r>
            <a:r>
              <a:rPr lang="ar-SA" sz="2400" dirty="0">
                <a:solidFill>
                  <a:srgbClr val="FF0000"/>
                </a:solidFill>
                <a:ea typeface="Times New Roman"/>
                <a:cs typeface="Simplified Arabic"/>
              </a:rPr>
              <a:t>: </a:t>
            </a:r>
            <a:r>
              <a:rPr lang="ar-SA" sz="2400" dirty="0">
                <a:ea typeface="Times New Roman"/>
                <a:cs typeface="Simplified Arabic"/>
              </a:rPr>
              <a:t>هو احتفاظ اللاعب بقدم ملامسة للأرض (ثابتة) ويحرك القدم الاخرى في أي اتجاه يريد دون أن تتحرك القدم الثابتة من مكانها،</a:t>
            </a:r>
            <a:r>
              <a:rPr lang="ar-SA" sz="2400" dirty="0" smtClean="0">
                <a:effectLst/>
                <a:latin typeface="Times New Roman"/>
                <a:ea typeface="Times New Roman"/>
                <a:cs typeface="Simplified Arabic"/>
              </a:rPr>
              <a:t> </a:t>
            </a:r>
            <a:r>
              <a:rPr lang="ar-SA" sz="2400" dirty="0">
                <a:ea typeface="Times New Roman"/>
                <a:cs typeface="Simplified Arabic"/>
              </a:rPr>
              <a:t>وحركة الإرتكاز تشبه الى حد كبير حركة (الفرجال)، ولتحقيق إرتكاز جيد</a:t>
            </a:r>
            <a:r>
              <a:rPr lang="ar-SA" sz="2400" dirty="0" smtClean="0">
                <a:effectLst/>
                <a:latin typeface="Times New Roman"/>
                <a:ea typeface="Times New Roman"/>
                <a:cs typeface="Simplified Arabic"/>
              </a:rPr>
              <a:t>، </a:t>
            </a:r>
            <a:r>
              <a:rPr lang="ar-SA" sz="2400" dirty="0">
                <a:ea typeface="Times New Roman"/>
                <a:cs typeface="Simplified Arabic"/>
              </a:rPr>
              <a:t>يجب أن تكون القدمان متباعدتين ومركز ثقل الجسم منخفضاً عن طريق ثني الركبتين مع انحناء الجسم قليلاً</a:t>
            </a:r>
            <a:r>
              <a:rPr lang="ar-SA" sz="2400" dirty="0" smtClean="0">
                <a:ea typeface="Times New Roman"/>
                <a:cs typeface="Simplified Arabic"/>
              </a:rPr>
              <a:t>.</a:t>
            </a:r>
          </a:p>
          <a:p>
            <a:pPr algn="just">
              <a:lnSpc>
                <a:spcPct val="115000"/>
              </a:lnSpc>
            </a:pPr>
            <a:endParaRPr lang="ar-SA" sz="2400" dirty="0">
              <a:ea typeface="Calibri"/>
              <a:cs typeface="Simplified Arabic"/>
            </a:endParaRPr>
          </a:p>
          <a:p>
            <a:pPr>
              <a:lnSpc>
                <a:spcPct val="115000"/>
              </a:lnSpc>
            </a:pPr>
            <a:r>
              <a:rPr lang="ar-SA" sz="2400" b="1" dirty="0">
                <a:solidFill>
                  <a:srgbClr val="FF0000"/>
                </a:solidFill>
                <a:ea typeface="Times New Roman"/>
                <a:cs typeface="Simplified Arabic"/>
              </a:rPr>
              <a:t>أنواع الارتكاز:</a:t>
            </a:r>
            <a:endParaRPr lang="en-US" sz="2400" dirty="0">
              <a:solidFill>
                <a:srgbClr val="FF0000"/>
              </a:solidFill>
              <a:ea typeface="Calibri"/>
              <a:cs typeface="Arial"/>
            </a:endParaRPr>
          </a:p>
          <a:p>
            <a:pPr>
              <a:lnSpc>
                <a:spcPct val="115000"/>
              </a:lnSpc>
            </a:pPr>
            <a:r>
              <a:rPr lang="ar-SA" sz="2400" b="1" dirty="0">
                <a:ea typeface="Times New Roman"/>
                <a:cs typeface="Simplified Arabic"/>
              </a:rPr>
              <a:t> هناك نوعان من الإرتكاز هما :</a:t>
            </a:r>
            <a:endParaRPr lang="en-US" sz="2400" dirty="0">
              <a:ea typeface="Calibri"/>
              <a:cs typeface="Arial"/>
            </a:endParaRPr>
          </a:p>
          <a:p>
            <a:pPr>
              <a:lnSpc>
                <a:spcPct val="115000"/>
              </a:lnSpc>
            </a:pPr>
            <a:r>
              <a:rPr lang="en-US" sz="2400" b="1" dirty="0" smtClean="0">
                <a:ea typeface="Times New Roman"/>
                <a:cs typeface="Simplified Arabic"/>
              </a:rPr>
              <a:t>1</a:t>
            </a:r>
            <a:r>
              <a:rPr lang="ar-SA" sz="2400" b="1" dirty="0" smtClean="0">
                <a:ea typeface="Times New Roman"/>
                <a:cs typeface="Simplified Arabic"/>
              </a:rPr>
              <a:t>- </a:t>
            </a:r>
            <a:r>
              <a:rPr lang="ar-SA" sz="2400" b="1" dirty="0">
                <a:ea typeface="Times New Roman"/>
                <a:cs typeface="Simplified Arabic"/>
              </a:rPr>
              <a:t>الإرتكاز الخلفي</a:t>
            </a:r>
            <a:endParaRPr lang="en-US" sz="2400" dirty="0">
              <a:ea typeface="Calibri"/>
              <a:cs typeface="Arial"/>
            </a:endParaRPr>
          </a:p>
          <a:p>
            <a:pPr>
              <a:lnSpc>
                <a:spcPct val="115000"/>
              </a:lnSpc>
            </a:pPr>
            <a:r>
              <a:rPr lang="en-US" sz="2400" b="1" dirty="0" smtClean="0">
                <a:ea typeface="Times New Roman"/>
                <a:cs typeface="Simplified Arabic"/>
              </a:rPr>
              <a:t>2</a:t>
            </a:r>
            <a:r>
              <a:rPr lang="ar-SA" sz="2400" b="1" dirty="0" smtClean="0">
                <a:ea typeface="Times New Roman"/>
                <a:cs typeface="Simplified Arabic"/>
              </a:rPr>
              <a:t>- </a:t>
            </a:r>
            <a:r>
              <a:rPr lang="ar-SA" sz="2400" b="1" dirty="0">
                <a:ea typeface="Times New Roman"/>
                <a:cs typeface="Simplified Arabic"/>
              </a:rPr>
              <a:t>الإرتكاز الامامي</a:t>
            </a:r>
            <a:endParaRPr lang="en-US" sz="2400" dirty="0">
              <a:ea typeface="Calibri"/>
              <a:cs typeface="Arial"/>
            </a:endParaRPr>
          </a:p>
          <a:p>
            <a:pPr algn="justLow">
              <a:lnSpc>
                <a:spcPct val="115000"/>
              </a:lnSpc>
            </a:pPr>
            <a:r>
              <a:rPr lang="en-US" sz="2400" b="1" dirty="0" smtClean="0">
                <a:solidFill>
                  <a:srgbClr val="FF0000"/>
                </a:solidFill>
                <a:effectLst/>
                <a:latin typeface="Times New Roman"/>
                <a:ea typeface="Times New Roman"/>
                <a:cs typeface="Simplified Arabic"/>
              </a:rPr>
              <a:t>1</a:t>
            </a:r>
            <a:r>
              <a:rPr lang="ar-SA" sz="2400" b="1" dirty="0" smtClean="0">
                <a:solidFill>
                  <a:srgbClr val="FF0000"/>
                </a:solidFill>
                <a:ea typeface="Times New Roman"/>
                <a:cs typeface="Simplified Arabic"/>
              </a:rPr>
              <a:t>- </a:t>
            </a:r>
            <a:r>
              <a:rPr lang="ar-SA" sz="2400" b="1" dirty="0">
                <a:solidFill>
                  <a:srgbClr val="FF0000"/>
                </a:solidFill>
                <a:ea typeface="Times New Roman"/>
                <a:cs typeface="Simplified Arabic"/>
              </a:rPr>
              <a:t>الإرتكاز الخلفي: </a:t>
            </a:r>
            <a:r>
              <a:rPr lang="ar-SA" sz="2400" dirty="0">
                <a:ea typeface="Times New Roman"/>
                <a:cs typeface="Simplified Arabic"/>
              </a:rPr>
              <a:t>وهو الاكثر شيوعاً اثناء اللعب ويكون عندما يواجه المهاجم مدافعاً وجهاً لوجه وخاصة بعد الانتهاء من الطبطبة تمسك الكرة قريباً من الجسم، وتمرجح خطوة الارتكاز الى الجهة الخالية او الخلف بعيداً عن المدافع وبذلك يحجز المدافع ويبتعد عنه . </a:t>
            </a:r>
            <a:endParaRPr lang="en-US" sz="2400" dirty="0">
              <a:ea typeface="Calibri"/>
              <a:cs typeface="Arial"/>
            </a:endParaRPr>
          </a:p>
          <a:p>
            <a:pPr>
              <a:lnSpc>
                <a:spcPct val="115000"/>
              </a:lnSpc>
            </a:pPr>
            <a:r>
              <a:rPr lang="en-US" sz="2400" b="1" dirty="0" smtClean="0">
                <a:solidFill>
                  <a:srgbClr val="FF0000"/>
                </a:solidFill>
                <a:ea typeface="Times New Roman"/>
                <a:cs typeface="Simplified Arabic"/>
              </a:rPr>
              <a:t>2</a:t>
            </a:r>
            <a:r>
              <a:rPr lang="ar-SA" sz="2400" b="1" dirty="0" smtClean="0">
                <a:solidFill>
                  <a:srgbClr val="FF0000"/>
                </a:solidFill>
                <a:ea typeface="Times New Roman"/>
                <a:cs typeface="Simplified Arabic"/>
              </a:rPr>
              <a:t>- </a:t>
            </a:r>
            <a:r>
              <a:rPr lang="ar-SA" sz="2400" b="1" dirty="0">
                <a:solidFill>
                  <a:srgbClr val="FF0000"/>
                </a:solidFill>
                <a:ea typeface="Times New Roman"/>
                <a:cs typeface="Simplified Arabic"/>
              </a:rPr>
              <a:t>الإرتكاز الامامي: </a:t>
            </a:r>
            <a:r>
              <a:rPr lang="ar-SA" sz="2400" dirty="0">
                <a:ea typeface="Times New Roman"/>
                <a:cs typeface="Simplified Arabic"/>
              </a:rPr>
              <a:t>عندما يكون المدافع في الجانب، يرتكز الجسم على القدم البعيدة عن المدافع ويلف بقدم الارتكاز بعيداً عن المدافع ويدور بظهره ليكون مواجهاً للمدافع .</a:t>
            </a:r>
            <a:endParaRPr lang="en-US" sz="2400" dirty="0">
              <a:ea typeface="Calibri"/>
              <a:cs typeface="Arial"/>
            </a:endParaRPr>
          </a:p>
          <a:p>
            <a:pPr algn="just">
              <a:lnSpc>
                <a:spcPct val="115000"/>
              </a:lnSpc>
            </a:pPr>
            <a:endParaRPr lang="en-US" sz="2400" dirty="0">
              <a:ea typeface="Calibri"/>
              <a:cs typeface="Arial"/>
            </a:endParaRPr>
          </a:p>
        </p:txBody>
      </p:sp>
    </p:spTree>
    <p:extLst>
      <p:ext uri="{BB962C8B-B14F-4D97-AF65-F5344CB8AC3E}">
        <p14:creationId xmlns:p14="http://schemas.microsoft.com/office/powerpoint/2010/main" val="637771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92729"/>
            <a:ext cx="8712968" cy="5256824"/>
          </a:xfrm>
          <a:prstGeom prst="rect">
            <a:avLst/>
          </a:prstGeom>
          <a:solidFill>
            <a:schemeClr val="accent5">
              <a:lumMod val="20000"/>
              <a:lumOff val="80000"/>
            </a:schemeClr>
          </a:solidFill>
          <a:effectLst>
            <a:glow rad="228600">
              <a:schemeClr val="accent4">
                <a:satMod val="175000"/>
                <a:alpha val="40000"/>
              </a:schemeClr>
            </a:glow>
          </a:effectLst>
        </p:spPr>
        <p:txBody>
          <a:bodyPr wrap="square">
            <a:spAutoFit/>
          </a:bodyPr>
          <a:lstStyle/>
          <a:p>
            <a:pPr algn="just">
              <a:lnSpc>
                <a:spcPct val="115000"/>
              </a:lnSpc>
            </a:pPr>
            <a:r>
              <a:rPr lang="ar-SA" sz="3600" b="1" dirty="0">
                <a:solidFill>
                  <a:srgbClr val="FF0000"/>
                </a:solidFill>
                <a:ea typeface="Times New Roman"/>
                <a:cs typeface="Simplified Arabic"/>
              </a:rPr>
              <a:t>ويجب ملاحظة النقاط الفنية الآتية لحركتي الإرتكاز الامامية والخلفية:</a:t>
            </a:r>
            <a:endParaRPr lang="en-US" sz="3600" dirty="0">
              <a:solidFill>
                <a:srgbClr val="FF0000"/>
              </a:solidFill>
              <a:ea typeface="Calibri"/>
              <a:cs typeface="Arial"/>
            </a:endParaRPr>
          </a:p>
          <a:p>
            <a:pPr marL="449263" lvl="0" indent="-449263" algn="just">
              <a:lnSpc>
                <a:spcPct val="115000"/>
              </a:lnSpc>
              <a:tabLst>
                <a:tab pos="449263" algn="l"/>
              </a:tabLst>
            </a:pPr>
            <a:r>
              <a:rPr lang="en-US" sz="3200" b="1" dirty="0" smtClean="0">
                <a:latin typeface="Simplified Arabic" panose="02020603050405020304" pitchFamily="18" charset="-78"/>
                <a:ea typeface="Times New Roman"/>
                <a:cs typeface="Simplified Arabic" panose="02020603050405020304" pitchFamily="18" charset="-78"/>
              </a:rPr>
              <a:t> </a:t>
            </a:r>
            <a:r>
              <a:rPr lang="en-US" sz="3200" b="1" dirty="0" smtClean="0">
                <a:solidFill>
                  <a:srgbClr val="FF0000"/>
                </a:solidFill>
                <a:latin typeface="Simplified Arabic" panose="02020603050405020304" pitchFamily="18" charset="-78"/>
                <a:ea typeface="Times New Roman"/>
                <a:cs typeface="Simplified Arabic" panose="02020603050405020304" pitchFamily="18" charset="-78"/>
              </a:rPr>
              <a:t>-1</a:t>
            </a:r>
            <a:r>
              <a:rPr lang="ar-SA" sz="3200" b="1" dirty="0" smtClean="0">
                <a:latin typeface="Simplified Arabic" panose="02020603050405020304" pitchFamily="18" charset="-78"/>
                <a:ea typeface="Times New Roman"/>
                <a:cs typeface="Simplified Arabic" panose="02020603050405020304" pitchFamily="18" charset="-78"/>
              </a:rPr>
              <a:t>تأكد </a:t>
            </a:r>
            <a:r>
              <a:rPr lang="ar-SA" sz="3200" b="1" dirty="0">
                <a:latin typeface="Simplified Arabic" panose="02020603050405020304" pitchFamily="18" charset="-78"/>
                <a:ea typeface="Times New Roman"/>
                <a:cs typeface="Simplified Arabic" panose="02020603050405020304" pitchFamily="18" charset="-78"/>
              </a:rPr>
              <a:t>من اتزانك ، القدم متباعدتان ، الركبتان منثنيتان بمقدار الجلوس على الكرسي ، والجذع منحن ، ومركز ثقل الجسم منخفض.</a:t>
            </a:r>
            <a:endParaRPr lang="en-US" sz="3200" b="1" dirty="0">
              <a:latin typeface="Simplified Arabic" panose="02020603050405020304" pitchFamily="18" charset="-78"/>
              <a:ea typeface="Calibri"/>
              <a:cs typeface="Simplified Arabic" panose="02020603050405020304" pitchFamily="18" charset="-78"/>
            </a:endParaRPr>
          </a:p>
          <a:p>
            <a:pPr lvl="0" algn="just">
              <a:lnSpc>
                <a:spcPct val="115000"/>
              </a:lnSpc>
            </a:pPr>
            <a:r>
              <a:rPr lang="en-US" sz="3200" b="1" dirty="0" smtClean="0">
                <a:latin typeface="Simplified Arabic" panose="02020603050405020304" pitchFamily="18" charset="-78"/>
                <a:ea typeface="Times New Roman"/>
                <a:cs typeface="Simplified Arabic" panose="02020603050405020304" pitchFamily="18" charset="-78"/>
              </a:rPr>
              <a:t> </a:t>
            </a:r>
            <a:r>
              <a:rPr lang="en-US" sz="3200" b="1" dirty="0">
                <a:solidFill>
                  <a:srgbClr val="FF0000"/>
                </a:solidFill>
                <a:latin typeface="Simplified Arabic" panose="02020603050405020304" pitchFamily="18" charset="-78"/>
                <a:ea typeface="Times New Roman"/>
                <a:cs typeface="Simplified Arabic" panose="02020603050405020304" pitchFamily="18" charset="-78"/>
              </a:rPr>
              <a:t>-2</a:t>
            </a:r>
            <a:r>
              <a:rPr lang="ar-SA" sz="3200" b="1" dirty="0" smtClean="0">
                <a:latin typeface="Simplified Arabic" panose="02020603050405020304" pitchFamily="18" charset="-78"/>
                <a:ea typeface="Times New Roman"/>
                <a:cs typeface="Simplified Arabic" panose="02020603050405020304" pitchFamily="18" charset="-78"/>
              </a:rPr>
              <a:t>يجب </a:t>
            </a:r>
            <a:r>
              <a:rPr lang="ar-SA" sz="3200" b="1" dirty="0">
                <a:latin typeface="Simplified Arabic" panose="02020603050405020304" pitchFamily="18" charset="-78"/>
                <a:ea typeface="Times New Roman"/>
                <a:cs typeface="Simplified Arabic" panose="02020603050405020304" pitchFamily="18" charset="-78"/>
              </a:rPr>
              <a:t>أن يبقى الرأس عاليا والنظر إلى الامام.</a:t>
            </a:r>
            <a:endParaRPr lang="en-US" sz="3200" b="1" dirty="0">
              <a:latin typeface="Simplified Arabic" panose="02020603050405020304" pitchFamily="18" charset="-78"/>
              <a:ea typeface="Calibri"/>
              <a:cs typeface="Simplified Arabic" panose="02020603050405020304" pitchFamily="18" charset="-78"/>
            </a:endParaRPr>
          </a:p>
          <a:p>
            <a:pPr lvl="0" algn="just">
              <a:lnSpc>
                <a:spcPct val="115000"/>
              </a:lnSpc>
            </a:pPr>
            <a:r>
              <a:rPr lang="en-US" sz="3200" b="1" dirty="0" smtClean="0">
                <a:latin typeface="Simplified Arabic" panose="02020603050405020304" pitchFamily="18" charset="-78"/>
                <a:ea typeface="Times New Roman"/>
                <a:cs typeface="Simplified Arabic" panose="02020603050405020304" pitchFamily="18" charset="-78"/>
              </a:rPr>
              <a:t> </a:t>
            </a:r>
            <a:r>
              <a:rPr lang="en-US" sz="3200" b="1" dirty="0">
                <a:solidFill>
                  <a:srgbClr val="FF0000"/>
                </a:solidFill>
                <a:latin typeface="Simplified Arabic" panose="02020603050405020304" pitchFamily="18" charset="-78"/>
                <a:ea typeface="Times New Roman"/>
                <a:cs typeface="Simplified Arabic" panose="02020603050405020304" pitchFamily="18" charset="-78"/>
              </a:rPr>
              <a:t>-3</a:t>
            </a:r>
            <a:r>
              <a:rPr lang="ar-SA" sz="3200" b="1" dirty="0" smtClean="0">
                <a:latin typeface="Simplified Arabic" panose="02020603050405020304" pitchFamily="18" charset="-78"/>
                <a:ea typeface="Times New Roman"/>
                <a:cs typeface="Simplified Arabic" panose="02020603050405020304" pitchFamily="18" charset="-78"/>
              </a:rPr>
              <a:t>اجعل </a:t>
            </a:r>
            <a:r>
              <a:rPr lang="ar-SA" sz="3200" b="1" dirty="0">
                <a:latin typeface="Simplified Arabic" panose="02020603050405020304" pitchFamily="18" charset="-78"/>
                <a:ea typeface="Times New Roman"/>
                <a:cs typeface="Simplified Arabic" panose="02020603050405020304" pitchFamily="18" charset="-78"/>
              </a:rPr>
              <a:t>ثقلك على مشط </a:t>
            </a:r>
            <a:r>
              <a:rPr lang="ar-SA" sz="3200" b="1" dirty="0" smtClean="0">
                <a:latin typeface="Simplified Arabic" panose="02020603050405020304" pitchFamily="18" charset="-78"/>
                <a:ea typeface="Times New Roman"/>
                <a:cs typeface="Simplified Arabic" panose="02020603050405020304" pitchFamily="18" charset="-78"/>
              </a:rPr>
              <a:t>قدم </a:t>
            </a:r>
            <a:r>
              <a:rPr lang="ar-SA" sz="3200" b="1" dirty="0">
                <a:solidFill>
                  <a:prstClr val="black"/>
                </a:solidFill>
                <a:latin typeface="Simplified Arabic" panose="02020603050405020304" pitchFamily="18" charset="-78"/>
                <a:ea typeface="Times New Roman"/>
                <a:cs typeface="Simplified Arabic" panose="02020603050405020304" pitchFamily="18" charset="-78"/>
              </a:rPr>
              <a:t>قدم </a:t>
            </a:r>
            <a:r>
              <a:rPr lang="ar-SA" sz="3200" b="1" dirty="0" smtClean="0">
                <a:solidFill>
                  <a:prstClr val="black"/>
                </a:solidFill>
                <a:latin typeface="Simplified Arabic" panose="02020603050405020304" pitchFamily="18" charset="-78"/>
                <a:ea typeface="Times New Roman"/>
                <a:cs typeface="Simplified Arabic" panose="02020603050405020304" pitchFamily="18" charset="-78"/>
              </a:rPr>
              <a:t>الارتكاز. </a:t>
            </a:r>
            <a:r>
              <a:rPr lang="ar-SA" sz="3200" b="1" dirty="0" smtClean="0">
                <a:latin typeface="Simplified Arabic" panose="02020603050405020304" pitchFamily="18" charset="-78"/>
                <a:ea typeface="Times New Roman"/>
                <a:cs typeface="Simplified Arabic" panose="02020603050405020304" pitchFamily="18" charset="-78"/>
              </a:rPr>
              <a:t> </a:t>
            </a:r>
            <a:endParaRPr lang="en-US" sz="3200" b="1" dirty="0" smtClean="0">
              <a:latin typeface="Simplified Arabic" panose="02020603050405020304" pitchFamily="18" charset="-78"/>
              <a:ea typeface="Calibri"/>
              <a:cs typeface="Simplified Arabic" panose="02020603050405020304" pitchFamily="18" charset="-78"/>
            </a:endParaRPr>
          </a:p>
          <a:p>
            <a:pPr lvl="0" algn="just">
              <a:lnSpc>
                <a:spcPct val="115000"/>
              </a:lnSpc>
            </a:pPr>
            <a:r>
              <a:rPr lang="en-US" sz="3200" b="1" dirty="0" smtClean="0">
                <a:latin typeface="Simplified Arabic" panose="02020603050405020304" pitchFamily="18" charset="-78"/>
                <a:ea typeface="Times New Roman"/>
                <a:cs typeface="Simplified Arabic" panose="02020603050405020304" pitchFamily="18" charset="-78"/>
              </a:rPr>
              <a:t> </a:t>
            </a:r>
            <a:r>
              <a:rPr lang="en-US" sz="3200" b="1" dirty="0" smtClean="0">
                <a:solidFill>
                  <a:srgbClr val="FF0000"/>
                </a:solidFill>
                <a:latin typeface="Simplified Arabic" panose="02020603050405020304" pitchFamily="18" charset="-78"/>
                <a:ea typeface="Times New Roman"/>
                <a:cs typeface="Simplified Arabic" panose="02020603050405020304" pitchFamily="18" charset="-78"/>
              </a:rPr>
              <a:t>-4</a:t>
            </a:r>
            <a:r>
              <a:rPr lang="ar-SA" sz="3200" b="1" dirty="0" smtClean="0">
                <a:latin typeface="Simplified Arabic" panose="02020603050405020304" pitchFamily="18" charset="-78"/>
                <a:ea typeface="Times New Roman"/>
                <a:cs typeface="Simplified Arabic" panose="02020603050405020304" pitchFamily="18" charset="-78"/>
              </a:rPr>
              <a:t>ارفع كعب قدم الارتكاز لتصبح الحركة أسهل.</a:t>
            </a:r>
            <a:endParaRPr lang="en-US" sz="3200" b="1" dirty="0" smtClean="0">
              <a:latin typeface="Simplified Arabic" panose="02020603050405020304" pitchFamily="18" charset="-78"/>
              <a:ea typeface="Calibri"/>
              <a:cs typeface="Simplified Arabic" panose="02020603050405020304" pitchFamily="18" charset="-78"/>
            </a:endParaRPr>
          </a:p>
          <a:p>
            <a:pPr indent="449263"/>
            <a:r>
              <a:rPr lang="ar-SA" sz="3200" b="1" dirty="0" smtClean="0">
                <a:effectLst/>
                <a:latin typeface="Simplified Arabic" panose="02020603050405020304" pitchFamily="18" charset="-78"/>
                <a:ea typeface="Times New Roman"/>
                <a:cs typeface="Simplified Arabic" panose="02020603050405020304" pitchFamily="18" charset="-78"/>
              </a:rPr>
              <a:t>يجب أن لا تنزلق قدم الارتكاز.</a:t>
            </a:r>
            <a:endParaRPr lang="ar-IQ" sz="32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6706342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40</TotalTime>
  <Words>609</Words>
  <Application>Microsoft Office PowerPoint</Application>
  <PresentationFormat>On-screen Show (4:3)</PresentationFormat>
  <Paragraphs>34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Austin</vt:lpstr>
      <vt:lpstr>PowerPoint Presentation</vt:lpstr>
      <vt:lpstr>PowerPoint Presentation</vt:lpstr>
      <vt:lpstr>PowerPoint Presentation</vt:lpstr>
      <vt:lpstr>PowerPoint Presentation</vt:lpstr>
      <vt:lpstr>PowerPoint Presentation</vt:lpstr>
      <vt:lpstr>PowerPoint Presentation</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dc:creator>
  <cp:lastModifiedBy>Ali</cp:lastModifiedBy>
  <cp:revision>4</cp:revision>
  <dcterms:created xsi:type="dcterms:W3CDTF">2018-12-10T09:12:13Z</dcterms:created>
  <dcterms:modified xsi:type="dcterms:W3CDTF">2018-12-10T09:52:18Z</dcterms:modified>
</cp:coreProperties>
</file>